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77" r:id="rId3"/>
    <p:sldId id="271" r:id="rId4"/>
    <p:sldId id="278" r:id="rId5"/>
    <p:sldId id="279" r:id="rId6"/>
    <p:sldId id="27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808080"/>
    <a:srgbClr val="777777"/>
    <a:srgbClr val="8E0001"/>
    <a:srgbClr val="2D5A83"/>
    <a:srgbClr val="84582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02"/>
    <p:restoredTop sz="93551"/>
  </p:normalViewPr>
  <p:slideViewPr>
    <p:cSldViewPr>
      <p:cViewPr varScale="1">
        <p:scale>
          <a:sx n="68" d="100"/>
          <a:sy n="68" d="100"/>
        </p:scale>
        <p:origin x="169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24FF6-3E6D-450F-B734-3BA5AE38D413}" type="datetimeFigureOut">
              <a:rPr lang="en-US" smtClean="0"/>
              <a:pPr/>
              <a:t>1/4/2019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0F540-92C3-48F4-BC28-A8644F247AD1}" type="slidenum">
              <a:rPr lang="en-US" smtClean="0"/>
              <a:pPr/>
              <a:t>‹#›</a:t>
            </a:fld>
            <a:endParaRPr lang="en-US" dirty="0"/>
          </a:p>
        </p:txBody>
      </p:sp>
    </p:spTree>
    <p:extLst>
      <p:ext uri="{BB962C8B-B14F-4D97-AF65-F5344CB8AC3E}">
        <p14:creationId xmlns:p14="http://schemas.microsoft.com/office/powerpoint/2010/main" val="349194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60F540-92C3-48F4-BC28-A8644F247AD1}" type="slidenum">
              <a:rPr lang="en-US" smtClean="0"/>
              <a:pPr/>
              <a:t>1</a:t>
            </a:fld>
            <a:endParaRPr lang="en-US" dirty="0"/>
          </a:p>
        </p:txBody>
      </p:sp>
    </p:spTree>
    <p:extLst>
      <p:ext uri="{BB962C8B-B14F-4D97-AF65-F5344CB8AC3E}">
        <p14:creationId xmlns:p14="http://schemas.microsoft.com/office/powerpoint/2010/main" val="151559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D175F-08A3-4C8D-9336-BC8B2926B053}" type="datetimeFigureOut">
              <a:rPr lang="en-US" smtClean="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D65A7D-FA97-4CA1-BC4B-71D15A703A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D175F-08A3-4C8D-9336-BC8B2926B053}" type="datetimeFigureOut">
              <a:rPr lang="en-US" smtClean="0"/>
              <a:pPr/>
              <a:t>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65A7D-FA97-4CA1-BC4B-71D15A703A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839444-04B1-4851-9203-CEBADCD4001A}"/>
              </a:ext>
            </a:extLst>
          </p:cNvPr>
          <p:cNvPicPr>
            <a:picLocks noChangeAspect="1"/>
          </p:cNvPicPr>
          <p:nvPr/>
        </p:nvPicPr>
        <p:blipFill>
          <a:blip r:embed="rId3"/>
          <a:stretch>
            <a:fillRect/>
          </a:stretch>
        </p:blipFill>
        <p:spPr>
          <a:xfrm>
            <a:off x="0" y="0"/>
            <a:ext cx="9144000" cy="6857999"/>
          </a:xfrm>
          <a:prstGeom prst="rect">
            <a:avLst/>
          </a:prstGeom>
        </p:spPr>
      </p:pic>
      <p:sp>
        <p:nvSpPr>
          <p:cNvPr id="6" name="Rectangle 5"/>
          <p:cNvSpPr/>
          <p:nvPr/>
        </p:nvSpPr>
        <p:spPr>
          <a:xfrm>
            <a:off x="203435" y="1088243"/>
            <a:ext cx="3200402" cy="4093358"/>
          </a:xfrm>
          <a:prstGeom prst="rect">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04963" indent="-1604963"/>
            <a:r>
              <a:rPr lang="en-US" b="1" dirty="0">
                <a:latin typeface="Calibri" panose="020F0502020204030204" pitchFamily="34" charset="0"/>
                <a:cs typeface="Calibri" panose="020F0502020204030204" pitchFamily="34" charset="0"/>
              </a:rPr>
              <a:t>1652 Keller Parkway, Keller, TX</a:t>
            </a:r>
          </a:p>
          <a:p>
            <a:pPr marL="1604963" indent="-1604963"/>
            <a:endParaRPr lang="en-US" sz="1400" b="1" dirty="0">
              <a:latin typeface="Calibri" panose="020F0502020204030204" pitchFamily="34" charset="0"/>
              <a:cs typeface="Calibri" panose="020F0502020204030204" pitchFamily="34" charset="0"/>
            </a:endParaRPr>
          </a:p>
          <a:p>
            <a:pPr marL="1604963" indent="-1604963"/>
            <a:r>
              <a:rPr lang="en-US" sz="1600" b="1" dirty="0">
                <a:latin typeface="Calibri" panose="020F0502020204030204" pitchFamily="34" charset="0"/>
                <a:cs typeface="Calibri" panose="020F0502020204030204" pitchFamily="34" charset="0"/>
              </a:rPr>
              <a:t>SALE PRICE:   	$1,946,250</a:t>
            </a:r>
          </a:p>
          <a:p>
            <a:pPr marL="1604963" indent="-1604963"/>
            <a:r>
              <a:rPr lang="en-US" sz="1600" b="1" dirty="0">
                <a:latin typeface="Calibri" panose="020F0502020204030204" pitchFamily="34" charset="0"/>
                <a:cs typeface="Calibri" panose="020F0502020204030204" pitchFamily="34" charset="0"/>
              </a:rPr>
              <a:t>	($225sf)</a:t>
            </a:r>
          </a:p>
          <a:p>
            <a:pPr marL="1604963" indent="-1604963"/>
            <a:endParaRPr lang="en-US" sz="1600" b="1" dirty="0">
              <a:latin typeface="Calibri" panose="020F0502020204030204" pitchFamily="34" charset="0"/>
              <a:cs typeface="Calibri" panose="020F0502020204030204" pitchFamily="34" charset="0"/>
            </a:endParaRPr>
          </a:p>
          <a:p>
            <a:pPr marL="1604963" indent="-1604963"/>
            <a:r>
              <a:rPr lang="en-US" sz="1600" b="1" dirty="0">
                <a:latin typeface="Calibri" panose="020F0502020204030204" pitchFamily="34" charset="0"/>
                <a:cs typeface="Calibri" panose="020F0502020204030204" pitchFamily="34" charset="0"/>
              </a:rPr>
              <a:t>BUILDING SIZE:   	8,650 sf</a:t>
            </a:r>
          </a:p>
          <a:p>
            <a:pPr marL="1604963" indent="-1604963"/>
            <a:endParaRPr lang="en-US" sz="1600" b="1" dirty="0">
              <a:latin typeface="Calibri" panose="020F0502020204030204" pitchFamily="34" charset="0"/>
              <a:cs typeface="Calibri" panose="020F0502020204030204" pitchFamily="34" charset="0"/>
            </a:endParaRPr>
          </a:p>
          <a:p>
            <a:pPr marL="1604963" indent="-1604963"/>
            <a:r>
              <a:rPr lang="en-US" sz="1600" b="1" dirty="0">
                <a:latin typeface="Calibri" panose="020F0502020204030204" pitchFamily="34" charset="0"/>
                <a:cs typeface="Calibri" panose="020F0502020204030204" pitchFamily="34" charset="0"/>
              </a:rPr>
              <a:t>Expected delivery January 2019</a:t>
            </a:r>
          </a:p>
          <a:p>
            <a:pPr marL="1604963" indent="-1604963"/>
            <a:endParaRPr lang="en-US" sz="1400" b="1"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07770E5-5B02-4E23-BBD4-13B7BF9273D7}"/>
              </a:ext>
            </a:extLst>
          </p:cNvPr>
          <p:cNvSpPr/>
          <p:nvPr/>
        </p:nvSpPr>
        <p:spPr>
          <a:xfrm>
            <a:off x="-1026" y="0"/>
            <a:ext cx="9144000" cy="1088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New Office Development for Sale</a:t>
            </a:r>
            <a:endParaRPr lang="en-US" sz="1200" b="1" dirty="0">
              <a:solidFill>
                <a:schemeClr val="tx1"/>
              </a:solidFill>
              <a:latin typeface="Calibri" pitchFamily="34" charset="0"/>
            </a:endParaRPr>
          </a:p>
        </p:txBody>
      </p:sp>
      <p:sp>
        <p:nvSpPr>
          <p:cNvPr id="10" name="TextBox 9">
            <a:extLst>
              <a:ext uri="{FF2B5EF4-FFF2-40B4-BE49-F238E27FC236}">
                <a16:creationId xmlns:a16="http://schemas.microsoft.com/office/drawing/2014/main" id="{1397DF8D-0EAC-EB4E-B0A2-31546CCEE30A}"/>
              </a:ext>
            </a:extLst>
          </p:cNvPr>
          <p:cNvSpPr txBox="1"/>
          <p:nvPr/>
        </p:nvSpPr>
        <p:spPr>
          <a:xfrm>
            <a:off x="0" y="5486400"/>
            <a:ext cx="9142974" cy="1371600"/>
          </a:xfrm>
          <a:prstGeom prst="rect">
            <a:avLst/>
          </a:prstGeom>
          <a:solidFill>
            <a:schemeClr val="bg1"/>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72C09D98-B0EA-6F4E-8DCA-3A8B253FC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1" y="5580955"/>
            <a:ext cx="1015764" cy="1101270"/>
          </a:xfrm>
          <a:prstGeom prst="rect">
            <a:avLst/>
          </a:prstGeom>
          <a:ln>
            <a:no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61A852C-A1BC-DC48-AF99-D7187FB0459F}"/>
              </a:ext>
            </a:extLst>
          </p:cNvPr>
          <p:cNvSpPr txBox="1"/>
          <p:nvPr/>
        </p:nvSpPr>
        <p:spPr>
          <a:xfrm>
            <a:off x="2490284" y="5669555"/>
            <a:ext cx="1981200" cy="954107"/>
          </a:xfrm>
          <a:prstGeom prst="rect">
            <a:avLst/>
          </a:prstGeom>
          <a:noFill/>
        </p:spPr>
        <p:txBody>
          <a:bodyPr wrap="square" rtlCol="0">
            <a:spAutoFit/>
          </a:bodyPr>
          <a:lstStyle/>
          <a:p>
            <a:r>
              <a:rPr lang="en-US" sz="1400" b="1" dirty="0"/>
              <a:t>Matt Matthews</a:t>
            </a:r>
          </a:p>
          <a:p>
            <a:r>
              <a:rPr lang="en-US" sz="1400" b="1" dirty="0"/>
              <a:t>Market Director</a:t>
            </a:r>
          </a:p>
          <a:p>
            <a:r>
              <a:rPr lang="en-US" sz="1400" b="1" dirty="0"/>
              <a:t>817-328-1183</a:t>
            </a:r>
          </a:p>
          <a:p>
            <a:r>
              <a:rPr lang="en-US" sz="1400" b="1" dirty="0"/>
              <a:t>matt@kwc-dfw.com</a:t>
            </a:r>
          </a:p>
        </p:txBody>
      </p:sp>
      <p:sp>
        <p:nvSpPr>
          <p:cNvPr id="15" name="TextBox 14">
            <a:extLst>
              <a:ext uri="{FF2B5EF4-FFF2-40B4-BE49-F238E27FC236}">
                <a16:creationId xmlns:a16="http://schemas.microsoft.com/office/drawing/2014/main" id="{F6C01FD5-D0F1-7546-AC96-1F132501C6CD}"/>
              </a:ext>
            </a:extLst>
          </p:cNvPr>
          <p:cNvSpPr txBox="1"/>
          <p:nvPr/>
        </p:nvSpPr>
        <p:spPr>
          <a:xfrm>
            <a:off x="5181600" y="5669555"/>
            <a:ext cx="1981200" cy="954107"/>
          </a:xfrm>
          <a:prstGeom prst="rect">
            <a:avLst/>
          </a:prstGeom>
          <a:noFill/>
        </p:spPr>
        <p:txBody>
          <a:bodyPr wrap="square" rtlCol="0">
            <a:spAutoFit/>
          </a:bodyPr>
          <a:lstStyle/>
          <a:p>
            <a:r>
              <a:rPr lang="en-US" sz="1400" b="1" dirty="0"/>
              <a:t>Moore Matthews</a:t>
            </a:r>
          </a:p>
          <a:p>
            <a:r>
              <a:rPr lang="en-US" sz="1400" b="1" dirty="0"/>
              <a:t>Managing Director</a:t>
            </a:r>
          </a:p>
          <a:p>
            <a:r>
              <a:rPr lang="en-US" sz="1400" b="1" dirty="0"/>
              <a:t>817-328-1183</a:t>
            </a:r>
          </a:p>
          <a:p>
            <a:r>
              <a:rPr lang="en-US" sz="1400" b="1" dirty="0"/>
              <a:t>moore@kwc-dfw.com</a:t>
            </a:r>
          </a:p>
        </p:txBody>
      </p:sp>
      <p:pic>
        <p:nvPicPr>
          <p:cNvPr id="16" name="Picture 15">
            <a:extLst>
              <a:ext uri="{FF2B5EF4-FFF2-40B4-BE49-F238E27FC236}">
                <a16:creationId xmlns:a16="http://schemas.microsoft.com/office/drawing/2014/main" id="{A507D8A3-1233-417B-A186-AFAE175278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435" y="6220142"/>
            <a:ext cx="842285" cy="258913"/>
          </a:xfrm>
          <a:prstGeom prst="rect">
            <a:avLst/>
          </a:prstGeom>
        </p:spPr>
      </p:pic>
      <p:sp>
        <p:nvSpPr>
          <p:cNvPr id="17" name="TextBox 16">
            <a:extLst>
              <a:ext uri="{FF2B5EF4-FFF2-40B4-BE49-F238E27FC236}">
                <a16:creationId xmlns:a16="http://schemas.microsoft.com/office/drawing/2014/main" id="{05B7B1AD-D542-4343-8E91-5A61F819196F}"/>
              </a:ext>
            </a:extLst>
          </p:cNvPr>
          <p:cNvSpPr txBox="1"/>
          <p:nvPr/>
        </p:nvSpPr>
        <p:spPr>
          <a:xfrm>
            <a:off x="106341" y="6437236"/>
            <a:ext cx="1677062" cy="215444"/>
          </a:xfrm>
          <a:prstGeom prst="rect">
            <a:avLst/>
          </a:prstGeom>
          <a:noFill/>
        </p:spPr>
        <p:txBody>
          <a:bodyPr wrap="none" rtlCol="0">
            <a:spAutoFit/>
          </a:bodyPr>
          <a:lstStyle/>
          <a:p>
            <a:r>
              <a:rPr lang="en-US" sz="800" dirty="0"/>
              <a:t>A Keller Williams Southlake Affiliate</a:t>
            </a:r>
          </a:p>
        </p:txBody>
      </p:sp>
      <p:sp>
        <p:nvSpPr>
          <p:cNvPr id="19" name="TextBox 18">
            <a:extLst>
              <a:ext uri="{FF2B5EF4-FFF2-40B4-BE49-F238E27FC236}">
                <a16:creationId xmlns:a16="http://schemas.microsoft.com/office/drawing/2014/main" id="{924AB4F5-707A-40B2-9DB5-CB4A3087C4B3}"/>
              </a:ext>
            </a:extLst>
          </p:cNvPr>
          <p:cNvSpPr txBox="1"/>
          <p:nvPr/>
        </p:nvSpPr>
        <p:spPr>
          <a:xfrm>
            <a:off x="106341" y="6551470"/>
            <a:ext cx="2172390" cy="215444"/>
          </a:xfrm>
          <a:prstGeom prst="rect">
            <a:avLst/>
          </a:prstGeom>
          <a:noFill/>
        </p:spPr>
        <p:txBody>
          <a:bodyPr wrap="none" rtlCol="0">
            <a:spAutoFit/>
          </a:bodyPr>
          <a:lstStyle/>
          <a:p>
            <a:r>
              <a:rPr lang="en-US" sz="800" dirty="0"/>
              <a:t>Each office independently owned and operated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A2854-1A21-411C-A286-3F0440A97DA7}"/>
              </a:ext>
            </a:extLst>
          </p:cNvPr>
          <p:cNvSpPr>
            <a:spLocks noGrp="1"/>
          </p:cNvSpPr>
          <p:nvPr>
            <p:ph idx="1"/>
          </p:nvPr>
        </p:nvSpPr>
        <p:spPr>
          <a:xfrm>
            <a:off x="481262" y="547894"/>
            <a:ext cx="2835233" cy="457200"/>
          </a:xfrm>
        </p:spPr>
        <p:txBody>
          <a:bodyPr>
            <a:normAutofit fontScale="70000" lnSpcReduction="20000"/>
          </a:bodyPr>
          <a:lstStyle/>
          <a:p>
            <a:pPr marL="0" indent="0">
              <a:buNone/>
            </a:pPr>
            <a:r>
              <a:rPr lang="en-US" b="1" dirty="0">
                <a:solidFill>
                  <a:srgbClr val="8E0001"/>
                </a:solidFill>
              </a:rPr>
              <a:t>Property Description</a:t>
            </a:r>
          </a:p>
          <a:p>
            <a:pPr marL="0" indent="0">
              <a:buNone/>
            </a:pPr>
            <a:endParaRPr lang="en-US" sz="1800" dirty="0">
              <a:solidFill>
                <a:srgbClr val="C00000"/>
              </a:solidFill>
            </a:endParaRPr>
          </a:p>
        </p:txBody>
      </p:sp>
      <p:sp>
        <p:nvSpPr>
          <p:cNvPr id="4" name="TextBox 3">
            <a:extLst>
              <a:ext uri="{FF2B5EF4-FFF2-40B4-BE49-F238E27FC236}">
                <a16:creationId xmlns:a16="http://schemas.microsoft.com/office/drawing/2014/main" id="{8ACE320B-1A86-4033-89C1-F9317C86F2A0}"/>
              </a:ext>
            </a:extLst>
          </p:cNvPr>
          <p:cNvSpPr txBox="1"/>
          <p:nvPr/>
        </p:nvSpPr>
        <p:spPr>
          <a:xfrm>
            <a:off x="483607" y="1324512"/>
            <a:ext cx="2743200" cy="2462213"/>
          </a:xfrm>
          <a:prstGeom prst="rect">
            <a:avLst/>
          </a:prstGeom>
          <a:noFill/>
        </p:spPr>
        <p:txBody>
          <a:bodyPr wrap="square" rtlCol="0">
            <a:spAutoFit/>
          </a:bodyPr>
          <a:lstStyle/>
          <a:p>
            <a:r>
              <a:rPr lang="en-US" sz="1100" b="1" dirty="0">
                <a:solidFill>
                  <a:srgbClr val="8E0001"/>
                </a:solidFill>
              </a:rPr>
              <a:t>Property Overview</a:t>
            </a:r>
          </a:p>
          <a:p>
            <a:r>
              <a:rPr lang="en-US" sz="1100" dirty="0"/>
              <a:t>Located in one of the most desirable communities in the DFW Metroplex.</a:t>
            </a:r>
          </a:p>
          <a:p>
            <a:endParaRPr lang="en-US" sz="1100" dirty="0"/>
          </a:p>
          <a:p>
            <a:endParaRPr lang="en-US" sz="1100" dirty="0"/>
          </a:p>
          <a:p>
            <a:r>
              <a:rPr lang="en-US" sz="1100" b="1" dirty="0">
                <a:solidFill>
                  <a:srgbClr val="8E0001"/>
                </a:solidFill>
              </a:rPr>
              <a:t>Property Details</a:t>
            </a:r>
          </a:p>
          <a:p>
            <a:pPr marL="171450" indent="-171450">
              <a:buFont typeface="Arial" panose="020B0604020202020204" pitchFamily="34" charset="0"/>
              <a:buChar char="•"/>
            </a:pPr>
            <a:r>
              <a:rPr lang="en-US" sz="1100" dirty="0"/>
              <a:t>High end finish out</a:t>
            </a:r>
          </a:p>
          <a:p>
            <a:pPr marL="171450" indent="-171450">
              <a:buFont typeface="Arial" panose="020B0604020202020204" pitchFamily="34" charset="0"/>
              <a:buChar char="•"/>
            </a:pPr>
            <a:r>
              <a:rPr lang="en-US" sz="1100" dirty="0"/>
              <a:t>Expected delivery January 2019</a:t>
            </a:r>
          </a:p>
          <a:p>
            <a:pPr marL="171450" indent="-171450">
              <a:buFont typeface="Arial" panose="020B0604020202020204" pitchFamily="34" charset="0"/>
              <a:buChar char="•"/>
            </a:pPr>
            <a:r>
              <a:rPr lang="en-US" sz="1100" dirty="0"/>
              <a:t>Monument signage</a:t>
            </a:r>
          </a:p>
          <a:p>
            <a:pPr marL="171450" indent="-171450">
              <a:buFont typeface="Arial" panose="020B0604020202020204" pitchFamily="34" charset="0"/>
              <a:buChar char="•"/>
            </a:pPr>
            <a:r>
              <a:rPr lang="en-US" sz="1100" dirty="0"/>
              <a:t>1,000 - 6,500sf available</a:t>
            </a:r>
          </a:p>
          <a:p>
            <a:pPr marL="171450" indent="-171450">
              <a:buFont typeface="Arial" panose="020B0604020202020204" pitchFamily="34" charset="0"/>
              <a:buChar char="•"/>
            </a:pPr>
            <a:r>
              <a:rPr lang="en-US" sz="1100" dirty="0"/>
              <a:t>Walking distance to shopping and restaurants at Keller Crossing Retail Center</a:t>
            </a:r>
          </a:p>
          <a:p>
            <a:pPr marL="171450" indent="-171450">
              <a:buFont typeface="Arial" panose="020B0604020202020204" pitchFamily="34" charset="0"/>
              <a:buChar char="•"/>
            </a:pPr>
            <a:r>
              <a:rPr lang="en-US" sz="1100" dirty="0"/>
              <a:t>Exterior building signage available</a:t>
            </a:r>
          </a:p>
        </p:txBody>
      </p:sp>
      <p:sp>
        <p:nvSpPr>
          <p:cNvPr id="5" name="TextBox 4">
            <a:extLst>
              <a:ext uri="{FF2B5EF4-FFF2-40B4-BE49-F238E27FC236}">
                <a16:creationId xmlns:a16="http://schemas.microsoft.com/office/drawing/2014/main" id="{E363159B-33DC-4A70-A6E6-8D7249823E0D}"/>
              </a:ext>
            </a:extLst>
          </p:cNvPr>
          <p:cNvSpPr txBox="1"/>
          <p:nvPr/>
        </p:nvSpPr>
        <p:spPr>
          <a:xfrm>
            <a:off x="3316495" y="2797132"/>
            <a:ext cx="2743200" cy="1615827"/>
          </a:xfrm>
          <a:prstGeom prst="rect">
            <a:avLst/>
          </a:prstGeom>
          <a:noFill/>
        </p:spPr>
        <p:txBody>
          <a:bodyPr wrap="square" rtlCol="0">
            <a:spAutoFit/>
          </a:bodyPr>
          <a:lstStyle/>
          <a:p>
            <a:r>
              <a:rPr lang="en-US" sz="1100" b="1" dirty="0">
                <a:solidFill>
                  <a:srgbClr val="8E0001"/>
                </a:solidFill>
              </a:rPr>
              <a:t>Demographics </a:t>
            </a:r>
          </a:p>
          <a:p>
            <a:pPr marL="171450" indent="-171450" algn="just">
              <a:buFont typeface="Arial" panose="020B0604020202020204" pitchFamily="34" charset="0"/>
              <a:buChar char="•"/>
            </a:pPr>
            <a:r>
              <a:rPr lang="en-US" sz="1100" dirty="0"/>
              <a:t>Daytime Population: 80,772</a:t>
            </a:r>
          </a:p>
          <a:p>
            <a:pPr marL="171450" indent="-171450" algn="just">
              <a:buFont typeface="Arial" panose="020B0604020202020204" pitchFamily="34" charset="0"/>
              <a:buChar char="•"/>
            </a:pPr>
            <a:r>
              <a:rPr lang="en-US" sz="1100" dirty="0"/>
              <a:t>2018 Population:  114,031 (3 miles)  </a:t>
            </a:r>
          </a:p>
          <a:p>
            <a:pPr marL="171450" indent="-171450" algn="just">
              <a:buFont typeface="Arial" panose="020B0604020202020204" pitchFamily="34" charset="0"/>
              <a:buChar char="•"/>
            </a:pPr>
            <a:r>
              <a:rPr lang="en-US" sz="1100" dirty="0"/>
              <a:t>Average Household Income:  $123,736</a:t>
            </a:r>
          </a:p>
          <a:p>
            <a:pPr marL="171450" indent="-171450" algn="just">
              <a:buFont typeface="Arial" panose="020B0604020202020204" pitchFamily="34" charset="0"/>
              <a:buChar char="•"/>
            </a:pPr>
            <a:r>
              <a:rPr lang="en-US" sz="1100" dirty="0"/>
              <a:t>Median Age:  34.3</a:t>
            </a:r>
          </a:p>
          <a:p>
            <a:pPr marL="171450" indent="-171450" algn="just">
              <a:buFont typeface="Arial" panose="020B0604020202020204" pitchFamily="34" charset="0"/>
              <a:buChar char="•"/>
            </a:pPr>
            <a:r>
              <a:rPr lang="en-US" sz="1100" dirty="0"/>
              <a:t>Estimate Per Capita Income:  $40,286</a:t>
            </a:r>
          </a:p>
          <a:p>
            <a:pPr marL="171450" indent="-171450" algn="just">
              <a:buFont typeface="Arial" panose="020B0604020202020204" pitchFamily="34" charset="0"/>
              <a:buChar char="•"/>
            </a:pPr>
            <a:r>
              <a:rPr lang="en-US" sz="1100" dirty="0"/>
              <a:t>Households:  37,065</a:t>
            </a:r>
          </a:p>
          <a:p>
            <a:pPr marL="171450" indent="-171450" algn="just">
              <a:buFont typeface="Arial" panose="020B0604020202020204" pitchFamily="34" charset="0"/>
              <a:buChar char="•"/>
            </a:pPr>
            <a:r>
              <a:rPr lang="en-US" sz="1100" dirty="0"/>
              <a:t>Projected  Annual Growth 2018-2023 :  1.77%</a:t>
            </a:r>
            <a:endParaRPr lang="en-US" sz="1000" dirty="0"/>
          </a:p>
        </p:txBody>
      </p:sp>
      <p:sp>
        <p:nvSpPr>
          <p:cNvPr id="6" name="TextBox 5">
            <a:extLst>
              <a:ext uri="{FF2B5EF4-FFF2-40B4-BE49-F238E27FC236}">
                <a16:creationId xmlns:a16="http://schemas.microsoft.com/office/drawing/2014/main" id="{2BB20C8D-3567-4E3E-8C1A-93941D4E03EE}"/>
              </a:ext>
            </a:extLst>
          </p:cNvPr>
          <p:cNvSpPr txBox="1"/>
          <p:nvPr/>
        </p:nvSpPr>
        <p:spPr>
          <a:xfrm>
            <a:off x="3294647" y="1324512"/>
            <a:ext cx="2743200" cy="1446550"/>
          </a:xfrm>
          <a:prstGeom prst="rect">
            <a:avLst/>
          </a:prstGeom>
          <a:noFill/>
        </p:spPr>
        <p:txBody>
          <a:bodyPr wrap="square" rtlCol="0">
            <a:spAutoFit/>
          </a:bodyPr>
          <a:lstStyle/>
          <a:p>
            <a:pPr algn="just"/>
            <a:r>
              <a:rPr lang="en-US" sz="1100" b="1" dirty="0">
                <a:solidFill>
                  <a:srgbClr val="8E0001"/>
                </a:solidFill>
              </a:rPr>
              <a:t>Market Overview</a:t>
            </a:r>
          </a:p>
          <a:p>
            <a:pPr algn="just"/>
            <a:r>
              <a:rPr lang="en-US" sz="1100" dirty="0"/>
              <a:t>Keller is located in the heart of the DFW Metroplex.  It has all of the comforts of a big city, yet exhibits a small town charm.   Conveniently located within 30 miles of Dallas, Fort Worth, and DFW Airport is just one of the many reasons it is growing much faster then the national average.</a:t>
            </a:r>
          </a:p>
        </p:txBody>
      </p:sp>
      <p:sp>
        <p:nvSpPr>
          <p:cNvPr id="9" name="Rectangle 8">
            <a:extLst>
              <a:ext uri="{FF2B5EF4-FFF2-40B4-BE49-F238E27FC236}">
                <a16:creationId xmlns:a16="http://schemas.microsoft.com/office/drawing/2014/main" id="{CE2D6E87-4D3E-4DC0-82BC-CE9E151DD1AB}"/>
              </a:ext>
            </a:extLst>
          </p:cNvPr>
          <p:cNvSpPr/>
          <p:nvPr/>
        </p:nvSpPr>
        <p:spPr>
          <a:xfrm>
            <a:off x="0" y="5867400"/>
            <a:ext cx="9144000" cy="99060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“BIG CITY, YET SMALL TOWN CHARM”</a:t>
            </a:r>
            <a:endParaRPr lang="en-US" sz="1100" b="1" dirty="0"/>
          </a:p>
        </p:txBody>
      </p:sp>
      <p:pic>
        <p:nvPicPr>
          <p:cNvPr id="10" name="Picture 9">
            <a:extLst>
              <a:ext uri="{FF2B5EF4-FFF2-40B4-BE49-F238E27FC236}">
                <a16:creationId xmlns:a16="http://schemas.microsoft.com/office/drawing/2014/main" id="{921934D7-99C9-4241-B79C-DC54D8C1A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324512"/>
            <a:ext cx="2714503" cy="3247488"/>
          </a:xfrm>
          <a:prstGeom prst="rect">
            <a:avLst/>
          </a:prstGeom>
        </p:spPr>
      </p:pic>
    </p:spTree>
    <p:extLst>
      <p:ext uri="{BB962C8B-B14F-4D97-AF65-F5344CB8AC3E}">
        <p14:creationId xmlns:p14="http://schemas.microsoft.com/office/powerpoint/2010/main" val="325063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3910172">
            <a:off x="5297464" y="3803361"/>
            <a:ext cx="3505200" cy="369332"/>
          </a:xfrm>
          <a:prstGeom prst="rect">
            <a:avLst/>
          </a:prstGeom>
          <a:noFill/>
        </p:spPr>
        <p:txBody>
          <a:bodyPr wrap="square" rtlCol="0">
            <a:spAutoFit/>
          </a:bodyPr>
          <a:lstStyle/>
          <a:p>
            <a:r>
              <a:rPr lang="en-US" dirty="0">
                <a:solidFill>
                  <a:schemeClr val="bg1"/>
                </a:solidFill>
              </a:rPr>
              <a:t>39,054 Vehicles Per Day (STDB)</a:t>
            </a:r>
          </a:p>
        </p:txBody>
      </p:sp>
      <p:sp>
        <p:nvSpPr>
          <p:cNvPr id="15" name="Rectangle 14">
            <a:extLst>
              <a:ext uri="{FF2B5EF4-FFF2-40B4-BE49-F238E27FC236}">
                <a16:creationId xmlns:a16="http://schemas.microsoft.com/office/drawing/2014/main" id="{F890D9B7-A34E-45D2-BA55-071768D230F5}"/>
              </a:ext>
            </a:extLst>
          </p:cNvPr>
          <p:cNvSpPr/>
          <p:nvPr/>
        </p:nvSpPr>
        <p:spPr>
          <a:xfrm>
            <a:off x="-8021" y="6083597"/>
            <a:ext cx="9152021" cy="980887"/>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Floorplan</a:t>
            </a:r>
          </a:p>
        </p:txBody>
      </p:sp>
      <p:pic>
        <p:nvPicPr>
          <p:cNvPr id="12" name="Picture 11">
            <a:extLst>
              <a:ext uri="{FF2B5EF4-FFF2-40B4-BE49-F238E27FC236}">
                <a16:creationId xmlns:a16="http://schemas.microsoft.com/office/drawing/2014/main" id="{4D397A0E-33AC-44F8-9FAA-78B886669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228600"/>
            <a:ext cx="6658236" cy="571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E0A15-B145-444A-A852-55533D26E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7064484"/>
          </a:xfrm>
          <a:prstGeom prst="rect">
            <a:avLst/>
          </a:prstGeom>
        </p:spPr>
      </p:pic>
      <p:sp>
        <p:nvSpPr>
          <p:cNvPr id="15" name="Rectangle 14">
            <a:extLst>
              <a:ext uri="{FF2B5EF4-FFF2-40B4-BE49-F238E27FC236}">
                <a16:creationId xmlns:a16="http://schemas.microsoft.com/office/drawing/2014/main" id="{F890D9B7-A34E-45D2-BA55-071768D230F5}"/>
              </a:ext>
            </a:extLst>
          </p:cNvPr>
          <p:cNvSpPr/>
          <p:nvPr/>
        </p:nvSpPr>
        <p:spPr>
          <a:xfrm>
            <a:off x="-8022" y="6083597"/>
            <a:ext cx="9152021" cy="980887"/>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Retail Map</a:t>
            </a:r>
          </a:p>
        </p:txBody>
      </p:sp>
    </p:spTree>
    <p:extLst>
      <p:ext uri="{BB962C8B-B14F-4D97-AF65-F5344CB8AC3E}">
        <p14:creationId xmlns:p14="http://schemas.microsoft.com/office/powerpoint/2010/main" val="23131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52400" y="6105525"/>
            <a:ext cx="2762250" cy="676275"/>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0" y="0"/>
            <a:ext cx="5297806" cy="6858000"/>
          </a:xfrm>
          <a:prstGeom prst="rect">
            <a:avLst/>
          </a:prstGeom>
          <a:noFill/>
          <a:ln w="9525">
            <a:noFill/>
            <a:miter lim="800000"/>
            <a:headEnd/>
            <a:tailEnd/>
          </a:ln>
        </p:spPr>
      </p:pic>
      <p:sp>
        <p:nvSpPr>
          <p:cNvPr id="19" name="Rectangle 18"/>
          <p:cNvSpPr/>
          <p:nvPr/>
        </p:nvSpPr>
        <p:spPr>
          <a:xfrm>
            <a:off x="5410200" y="0"/>
            <a:ext cx="4572000" cy="861774"/>
          </a:xfrm>
          <a:prstGeom prst="rect">
            <a:avLst/>
          </a:prstGeom>
        </p:spPr>
        <p:txBody>
          <a:bodyPr>
            <a:spAutoFit/>
          </a:bodyPr>
          <a:lstStyle/>
          <a:p>
            <a:endParaRPr lang="en-US" sz="1600" dirty="0"/>
          </a:p>
          <a:p>
            <a:r>
              <a:rPr lang="en-US" sz="1600" dirty="0"/>
              <a:t> </a:t>
            </a:r>
            <a:r>
              <a:rPr lang="en-US" sz="1600" b="1" dirty="0"/>
              <a:t>“Best Small Cities in America” </a:t>
            </a:r>
          </a:p>
          <a:p>
            <a:r>
              <a:rPr lang="en-US" sz="1600" i="1" dirty="0"/>
              <a:t>-Wallet Hub </a:t>
            </a:r>
            <a:endParaRPr lang="en-US" sz="1600" dirty="0"/>
          </a:p>
        </p:txBody>
      </p:sp>
      <p:sp>
        <p:nvSpPr>
          <p:cNvPr id="20" name="Rectangle 19"/>
          <p:cNvSpPr/>
          <p:nvPr/>
        </p:nvSpPr>
        <p:spPr>
          <a:xfrm>
            <a:off x="5410200" y="1295400"/>
            <a:ext cx="4572000" cy="1077218"/>
          </a:xfrm>
          <a:prstGeom prst="rect">
            <a:avLst/>
          </a:prstGeom>
        </p:spPr>
        <p:txBody>
          <a:bodyPr>
            <a:spAutoFit/>
          </a:bodyPr>
          <a:lstStyle/>
          <a:p>
            <a:endParaRPr lang="en-US" sz="1600" dirty="0"/>
          </a:p>
          <a:p>
            <a:r>
              <a:rPr lang="en-US" sz="1600" dirty="0"/>
              <a:t> </a:t>
            </a:r>
            <a:r>
              <a:rPr lang="en-US" sz="1600" b="1" dirty="0"/>
              <a:t>“Top 10 Safest </a:t>
            </a:r>
          </a:p>
          <a:p>
            <a:r>
              <a:rPr lang="en-US" sz="1600" b="1" dirty="0"/>
              <a:t>Neighborhoods” </a:t>
            </a:r>
          </a:p>
          <a:p>
            <a:r>
              <a:rPr lang="en-US" sz="1600" i="1" dirty="0"/>
              <a:t>-The Dallas Morning News </a:t>
            </a:r>
            <a:endParaRPr lang="en-US" sz="1600" dirty="0"/>
          </a:p>
        </p:txBody>
      </p:sp>
      <p:sp>
        <p:nvSpPr>
          <p:cNvPr id="21" name="Rectangle 20"/>
          <p:cNvSpPr/>
          <p:nvPr/>
        </p:nvSpPr>
        <p:spPr>
          <a:xfrm>
            <a:off x="5486400" y="2286000"/>
            <a:ext cx="3276600" cy="1107996"/>
          </a:xfrm>
          <a:prstGeom prst="rect">
            <a:avLst/>
          </a:prstGeom>
        </p:spPr>
        <p:txBody>
          <a:bodyPr wrap="square">
            <a:spAutoFit/>
          </a:bodyPr>
          <a:lstStyle/>
          <a:p>
            <a:endParaRPr lang="en-US" sz="1600" dirty="0"/>
          </a:p>
          <a:p>
            <a:r>
              <a:rPr lang="en-US" sz="1600" dirty="0"/>
              <a:t> </a:t>
            </a:r>
            <a:r>
              <a:rPr lang="en-US" sz="1600" b="1" dirty="0"/>
              <a:t>“Best Places to Raise a Family in Texas” </a:t>
            </a:r>
          </a:p>
          <a:p>
            <a:r>
              <a:rPr lang="en-US" sz="1600" i="1" dirty="0"/>
              <a:t>-Niche </a:t>
            </a:r>
            <a:endParaRPr lang="en-US" sz="1600" dirty="0"/>
          </a:p>
        </p:txBody>
      </p:sp>
      <p:sp>
        <p:nvSpPr>
          <p:cNvPr id="22" name="Rectangle 21"/>
          <p:cNvSpPr/>
          <p:nvPr/>
        </p:nvSpPr>
        <p:spPr>
          <a:xfrm>
            <a:off x="7239000" y="2895600"/>
            <a:ext cx="1905000" cy="1323439"/>
          </a:xfrm>
          <a:prstGeom prst="rect">
            <a:avLst/>
          </a:prstGeom>
        </p:spPr>
        <p:txBody>
          <a:bodyPr wrap="square">
            <a:spAutoFit/>
          </a:bodyPr>
          <a:lstStyle/>
          <a:p>
            <a:endParaRPr lang="en-US" sz="1600" dirty="0"/>
          </a:p>
          <a:p>
            <a:r>
              <a:rPr lang="en-US" sz="1600" dirty="0"/>
              <a:t> </a:t>
            </a:r>
            <a:r>
              <a:rPr lang="en-US" sz="1600" b="1" dirty="0"/>
              <a:t>“Tree City USA, 25th Anniversary” </a:t>
            </a:r>
          </a:p>
          <a:p>
            <a:r>
              <a:rPr lang="en-US" sz="1600" i="1" dirty="0"/>
              <a:t>-Arbor Day Foundation</a:t>
            </a:r>
            <a:endParaRPr lang="en-US" sz="1600" dirty="0"/>
          </a:p>
        </p:txBody>
      </p:sp>
      <p:sp>
        <p:nvSpPr>
          <p:cNvPr id="23" name="Rectangle 22"/>
          <p:cNvSpPr/>
          <p:nvPr/>
        </p:nvSpPr>
        <p:spPr>
          <a:xfrm>
            <a:off x="5791200" y="5638800"/>
            <a:ext cx="3048000" cy="861774"/>
          </a:xfrm>
          <a:prstGeom prst="rect">
            <a:avLst/>
          </a:prstGeom>
        </p:spPr>
        <p:txBody>
          <a:bodyPr wrap="square">
            <a:spAutoFit/>
          </a:bodyPr>
          <a:lstStyle/>
          <a:p>
            <a:r>
              <a:rPr lang="en-US" sz="1600" b="1" dirty="0"/>
              <a:t>“7 Dallas-Fort Worth Suburbs with the Best Downtowns” </a:t>
            </a:r>
          </a:p>
          <a:p>
            <a:r>
              <a:rPr lang="en-US" sz="1600" i="1" dirty="0"/>
              <a:t>-Neighborhoods.com </a:t>
            </a:r>
            <a:endParaRPr lang="en-US" sz="1600" dirty="0"/>
          </a:p>
        </p:txBody>
      </p:sp>
      <p:sp>
        <p:nvSpPr>
          <p:cNvPr id="24" name="Rectangle 23"/>
          <p:cNvSpPr/>
          <p:nvPr/>
        </p:nvSpPr>
        <p:spPr>
          <a:xfrm>
            <a:off x="5410200" y="4114800"/>
            <a:ext cx="2057400" cy="1323439"/>
          </a:xfrm>
          <a:prstGeom prst="rect">
            <a:avLst/>
          </a:prstGeom>
        </p:spPr>
        <p:txBody>
          <a:bodyPr wrap="square">
            <a:spAutoFit/>
          </a:bodyPr>
          <a:lstStyle/>
          <a:p>
            <a:r>
              <a:rPr lang="en-US" sz="1600" b="1" dirty="0"/>
              <a:t>“The Safest Cities in Texas 2018” </a:t>
            </a:r>
          </a:p>
          <a:p>
            <a:r>
              <a:rPr lang="en-US" sz="1600" i="1" dirty="0"/>
              <a:t>-National Council for Home Safety and Security</a:t>
            </a:r>
            <a:endParaRPr lang="en-US" sz="1600" dirty="0"/>
          </a:p>
        </p:txBody>
      </p:sp>
      <p:sp>
        <p:nvSpPr>
          <p:cNvPr id="25" name="Rectangle 24"/>
          <p:cNvSpPr/>
          <p:nvPr/>
        </p:nvSpPr>
        <p:spPr>
          <a:xfrm>
            <a:off x="7239000" y="685800"/>
            <a:ext cx="1905000" cy="1077218"/>
          </a:xfrm>
          <a:prstGeom prst="rect">
            <a:avLst/>
          </a:prstGeom>
        </p:spPr>
        <p:txBody>
          <a:bodyPr wrap="square">
            <a:spAutoFit/>
          </a:bodyPr>
          <a:lstStyle/>
          <a:p>
            <a:r>
              <a:rPr lang="en-US" sz="1600" b="1" dirty="0"/>
              <a:t>“Best Suburbs to Buy a House in Texas” </a:t>
            </a:r>
          </a:p>
          <a:p>
            <a:r>
              <a:rPr lang="en-US" sz="1600" i="1" dirty="0"/>
              <a:t>-Niche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95E68-76C1-4701-ABD7-3C633F6C3D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28575">
            <a:solidFill>
              <a:schemeClr val="tx1"/>
            </a:solidFill>
          </a:ln>
        </p:spPr>
      </p:pic>
    </p:spTree>
    <p:extLst>
      <p:ext uri="{BB962C8B-B14F-4D97-AF65-F5344CB8AC3E}">
        <p14:creationId xmlns:p14="http://schemas.microsoft.com/office/powerpoint/2010/main" val="3143918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13140</TotalTime>
  <Words>307</Words>
  <Application>Microsoft Office PowerPoint</Application>
  <PresentationFormat>On-screen Show (4:3)</PresentationFormat>
  <Paragraphs>65</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 User</dc:creator>
  <cp:lastModifiedBy>Krish</cp:lastModifiedBy>
  <cp:revision>1336</cp:revision>
  <dcterms:created xsi:type="dcterms:W3CDTF">2018-04-24T19:03:30Z</dcterms:created>
  <dcterms:modified xsi:type="dcterms:W3CDTF">2019-01-04T19:25:48Z</dcterms:modified>
</cp:coreProperties>
</file>